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  <p:sldMasterId id="2147483715" r:id="rId5"/>
  </p:sldMasterIdLst>
  <p:notesMasterIdLst>
    <p:notesMasterId r:id="rId61"/>
  </p:notesMasterIdLst>
  <p:handoutMasterIdLst>
    <p:handoutMasterId r:id="rId62"/>
  </p:handoutMasterIdLst>
  <p:sldIdLst>
    <p:sldId id="427" r:id="rId6"/>
    <p:sldId id="396" r:id="rId7"/>
    <p:sldId id="357" r:id="rId8"/>
    <p:sldId id="431" r:id="rId9"/>
    <p:sldId id="432" r:id="rId10"/>
    <p:sldId id="366" r:id="rId11"/>
    <p:sldId id="402" r:id="rId12"/>
    <p:sldId id="367" r:id="rId13"/>
    <p:sldId id="368" r:id="rId14"/>
    <p:sldId id="426" r:id="rId15"/>
    <p:sldId id="371" r:id="rId16"/>
    <p:sldId id="372" r:id="rId17"/>
    <p:sldId id="373" r:id="rId18"/>
    <p:sldId id="374" r:id="rId19"/>
    <p:sldId id="375" r:id="rId20"/>
    <p:sldId id="376" r:id="rId21"/>
    <p:sldId id="393" r:id="rId22"/>
    <p:sldId id="394" r:id="rId23"/>
    <p:sldId id="395" r:id="rId24"/>
    <p:sldId id="412" r:id="rId25"/>
    <p:sldId id="377" r:id="rId26"/>
    <p:sldId id="378" r:id="rId27"/>
    <p:sldId id="380" r:id="rId28"/>
    <p:sldId id="422" r:id="rId29"/>
    <p:sldId id="379" r:id="rId30"/>
    <p:sldId id="413" r:id="rId31"/>
    <p:sldId id="414" r:id="rId32"/>
    <p:sldId id="383" r:id="rId33"/>
    <p:sldId id="386" r:id="rId34"/>
    <p:sldId id="389" r:id="rId35"/>
    <p:sldId id="387" r:id="rId36"/>
    <p:sldId id="390" r:id="rId37"/>
    <p:sldId id="388" r:id="rId38"/>
    <p:sldId id="397" r:id="rId39"/>
    <p:sldId id="415" r:id="rId40"/>
    <p:sldId id="391" r:id="rId41"/>
    <p:sldId id="416" r:id="rId42"/>
    <p:sldId id="423" r:id="rId43"/>
    <p:sldId id="398" r:id="rId44"/>
    <p:sldId id="425" r:id="rId45"/>
    <p:sldId id="399" r:id="rId46"/>
    <p:sldId id="400" r:id="rId47"/>
    <p:sldId id="424" r:id="rId48"/>
    <p:sldId id="401" r:id="rId49"/>
    <p:sldId id="417" r:id="rId50"/>
    <p:sldId id="418" r:id="rId51"/>
    <p:sldId id="409" r:id="rId52"/>
    <p:sldId id="410" r:id="rId53"/>
    <p:sldId id="430" r:id="rId54"/>
    <p:sldId id="411" r:id="rId55"/>
    <p:sldId id="406" r:id="rId56"/>
    <p:sldId id="403" r:id="rId57"/>
    <p:sldId id="429" r:id="rId58"/>
    <p:sldId id="419" r:id="rId59"/>
    <p:sldId id="421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by Millsap" initials="RM" lastIdx="1" clrIdx="0">
    <p:extLst>
      <p:ext uri="{19B8F6BF-5375-455C-9EA6-DF929625EA0E}">
        <p15:presenceInfo xmlns:p15="http://schemas.microsoft.com/office/powerpoint/2012/main" userId="S::rmillsap@trekbikes.net::6a04e9b7-9bad-4c72-876c-d9a29529fd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76837" autoAdjust="0"/>
  </p:normalViewPr>
  <p:slideViewPr>
    <p:cSldViewPr snapToGrid="0" snapToObjects="1">
      <p:cViewPr varScale="1">
        <p:scale>
          <a:sx n="170" d="100"/>
          <a:sy n="170" d="100"/>
        </p:scale>
        <p:origin x="406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72C93-6188-0B42-B3E7-7521AD82B460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50615-6ABB-1D47-A5A4-43845BCF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94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C072F-F95B-564E-99C1-47988DE9C322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434F-9797-4749-987F-EC791807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they asked if I would speak...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 is Robby Millsap, but you can call me sap...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I get a PR I’m looking for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know it’s 2019 and I don’t have to sell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– Fast, Isolated, Repeating, Self-Validating, Timely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0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information can I extract from this pull request?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risk level?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it safe to merge?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2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the code behind that pull request.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can go wrong 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case scenario, this might set off a bunch of exception alerts.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Worst case, maybe hit users with 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will this affect a SPA app?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4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I’ve actually got some good tests in place that should have protected me from this PR, but it was Day 4...after lunch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I checkout every PR and run the tests before I approve?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sneaky developer will check it into master...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34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Branch policies can be set from the Repos -&gt; Branches...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7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the build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Lock down the master branch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0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look at what happens to this 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cannot be merged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WHAT THERE’S MORE...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you know that you can kickoff a deployment from a pull request?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you want to run some tests...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99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PR passed the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In your own words...what is a smoke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2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an exercise...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4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you test a toaster! If you plug it in and there’s no smoke...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smoke test lets us know if things are generally 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Non-exhaustive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kind of things might we want to smoke test?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75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you can smoke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 pet peeve of mine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2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Let’s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24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Which tests do you think..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pm.test</a:t>
            </a:r>
            <a:r>
              <a:rPr lang="en-US" dirty="0"/>
              <a:t>("Returns 401 if no credentials", () =&gt; {    </a:t>
            </a:r>
            <a:r>
              <a:rPr lang="en-US" dirty="0" err="1"/>
              <a:t>pm.response.to.have.status</a:t>
            </a:r>
            <a:r>
              <a:rPr lang="en-US" dirty="0"/>
              <a:t>(401);});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79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2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newman</a:t>
            </a:r>
            <a:r>
              <a:rPr lang="en-US" dirty="0"/>
              <a:t> run https://api.getpostman.com/collections/3082257-24b3bfe7-b37e-4314-8862-5e80e016edd5?apikey=86409c806ad743de9bdf1b5ee0f95b85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0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a smoke test stage to our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7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newman@4.5.0 -g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newman</a:t>
            </a:r>
            <a:r>
              <a:rPr lang="en-US" dirty="0"/>
              <a:t> run https://api.getpostman.com/collections/3082257-24b3bfe7-b37e-4314-8862-5e80e016edd5?apikey=86409c806ad743de9bdf1b5ee0f95b85 </a:t>
            </a:r>
          </a:p>
          <a:p>
            <a:r>
              <a:rPr lang="en-US" dirty="0"/>
              <a:t>--timeout-request 20000 --reporters </a:t>
            </a:r>
            <a:r>
              <a:rPr lang="en-US" dirty="0" err="1"/>
              <a:t>cli,junit</a:t>
            </a:r>
            <a:r>
              <a:rPr lang="en-US" dirty="0"/>
              <a:t> --reporter-</a:t>
            </a:r>
            <a:r>
              <a:rPr lang="en-US" dirty="0" err="1"/>
              <a:t>junit</a:t>
            </a:r>
            <a:r>
              <a:rPr lang="en-US" dirty="0"/>
              <a:t>-export $(</a:t>
            </a:r>
            <a:r>
              <a:rPr lang="en-US" dirty="0" err="1"/>
              <a:t>System.DefaultWorkingDirectory</a:t>
            </a:r>
            <a:r>
              <a:rPr lang="en-US" dirty="0"/>
              <a:t>)\newman-test-results.xml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53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Let’s look at a system under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they asked if I would speak...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 is Robby Millsap, but you can call me sap...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88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users on this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long until crash?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could have been done to prevent?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Let’s look at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Jmeter</a:t>
            </a:r>
            <a:r>
              <a:rPr lang="en-US" dirty="0"/>
              <a:t> is a great tool for load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5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people have code in production right now?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it working?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42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Who has seen a picture like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62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48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Synthetic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3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time is valuable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automated tasks are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human tasks are better when aided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 your relationships with your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63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Let me give you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2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lot of people never know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6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0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pledge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here is currently using Azure DevOps in production?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is using another CI/CD tool?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layout of Azure DevOps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Repos is our GIT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Pipelines contain our BUILDS and 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5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Here’s an example of a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D434F-9797-4749-987F-EC791807EB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3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er and 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0" y="2204246"/>
            <a:ext cx="3660648" cy="7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3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, 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36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, title + text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16908"/>
            <a:ext cx="8229600" cy="523875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3369"/>
            <a:ext cx="8229600" cy="3644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964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, no titl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8234017" cy="4187952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800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, no title, vert ctr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8234017" cy="4279392"/>
          </a:xfrm>
        </p:spPr>
        <p:txBody>
          <a:bodyPr anchor="ctr" anchorCtr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itl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855016"/>
            <a:ext cx="9144000" cy="42884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523875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24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itle + caption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09334"/>
            <a:ext cx="9144000" cy="38341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flipV="1">
            <a:off x="0" y="852133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57200" y="852134"/>
            <a:ext cx="8229600" cy="457198"/>
          </a:xfrm>
        </p:spPr>
        <p:txBody>
          <a:bodyPr anchor="ctr">
            <a:normAutofit/>
          </a:bodyPr>
          <a:lstStyle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820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ogo,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2840884"/>
            <a:ext cx="7315200" cy="1279219"/>
          </a:xfrm>
        </p:spPr>
        <p:txBody>
          <a:bodyPr anchor="t" anchorCtr="0">
            <a:noAutofit/>
          </a:bodyPr>
          <a:lstStyle>
            <a:lvl1pPr algn="ctr">
              <a:lnSpc>
                <a:spcPct val="80000"/>
              </a:lnSpc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2571750"/>
            <a:ext cx="731520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10722"/>
            <a:ext cx="3657600" cy="435864"/>
          </a:xfrm>
          <a:prstGeom prst="rect">
            <a:avLst/>
          </a:prstGeom>
          <a:effectLst>
            <a:outerShdw blurRad="38100" dist="25400" dir="8100000" algn="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65386"/>
            <a:ext cx="7315200" cy="764654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1503344"/>
            <a:ext cx="7315200" cy="942454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914400" y="2571750"/>
            <a:ext cx="7315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7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,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1925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2262" y="4479651"/>
            <a:ext cx="8061983" cy="58477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slide,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908"/>
            <a:ext cx="8229600" cy="523875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369"/>
            <a:ext cx="8229600" cy="3644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724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,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8234017" cy="4187952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527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, no title, ver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8234017" cy="4279392"/>
          </a:xfrm>
        </p:spPr>
        <p:txBody>
          <a:bodyPr anchor="ctr" anchorCtr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67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855016"/>
            <a:ext cx="9144000" cy="42884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523875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8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tit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852133"/>
            <a:ext cx="9144000" cy="40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523875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0" y="852133"/>
            <a:ext cx="9144000" cy="402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0" y="1309332"/>
            <a:ext cx="9144000" cy="3834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852133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852134"/>
            <a:ext cx="8229600" cy="457198"/>
          </a:xfrm>
        </p:spPr>
        <p:txBody>
          <a:bodyPr anchor="ctr">
            <a:normAutofit/>
          </a:bodyPr>
          <a:lstStyle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0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80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09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5" r:id="rId2"/>
    <p:sldLayoutId id="2147483701" r:id="rId3"/>
    <p:sldLayoutId id="2147483728" r:id="rId4"/>
    <p:sldLayoutId id="2147483706" r:id="rId5"/>
    <p:sldLayoutId id="2147483709" r:id="rId6"/>
    <p:sldLayoutId id="2147483722" r:id="rId7"/>
    <p:sldLayoutId id="2147483711" r:id="rId8"/>
    <p:sldLayoutId id="2147483712" r:id="rId9"/>
    <p:sldLayoutId id="2147483714" r:id="rId10"/>
    <p:sldLayoutId id="214748372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1800"/>
        </a:spcBef>
        <a:spcAft>
          <a:spcPts val="1800"/>
        </a:spcAft>
        <a:buFontTx/>
        <a:buNone/>
        <a:defRPr sz="2800" b="0" i="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18288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SzPct val="85000"/>
        <a:buFont typeface="Wingdings" charset="2"/>
        <a:buChar char="§"/>
        <a:defRPr sz="2400" b="0" i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832104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Lucida Grande"/>
        <a:buChar char="–"/>
        <a:defRPr sz="2400" b="0" i="0" kern="1200" baseline="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325880" indent="-137160" algn="l" defTabSz="457200" rtl="0" eaLnBrk="1" latinLnBrk="0" hangingPunct="1">
        <a:lnSpc>
          <a:spcPct val="90000"/>
        </a:lnSpc>
        <a:spcBef>
          <a:spcPts val="600"/>
        </a:spcBef>
        <a:buSzPct val="80000"/>
        <a:buFont typeface="Arial"/>
        <a:buChar char="•"/>
        <a:defRPr sz="2000" b="1" i="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65960" indent="-228600" algn="l" defTabSz="457200" rtl="0" eaLnBrk="1" latinLnBrk="0" hangingPunct="1">
        <a:spcBef>
          <a:spcPts val="600"/>
        </a:spcBef>
        <a:buSzPct val="80000"/>
        <a:buFont typeface="Arial"/>
        <a:buChar char="»"/>
        <a:defRPr sz="2000" b="1" i="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1925"/>
            <a:ext cx="8229600" cy="523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29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30" r:id="rId3"/>
    <p:sldLayoutId id="2147483719" r:id="rId4"/>
    <p:sldLayoutId id="2147483720" r:id="rId5"/>
    <p:sldLayoutId id="2147483731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-1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1800"/>
        </a:spcBef>
        <a:spcAft>
          <a:spcPts val="1800"/>
        </a:spcAft>
        <a:buFontTx/>
        <a:buNone/>
        <a:defRPr sz="2800" b="1" i="0" kern="1200" baseline="0">
          <a:solidFill>
            <a:schemeClr val="tx1">
              <a:lumMod val="85000"/>
              <a:lumOff val="15000"/>
            </a:schemeClr>
          </a:solidFill>
          <a:latin typeface="Helvetica"/>
          <a:ea typeface="+mn-ea"/>
          <a:cs typeface="+mn-cs"/>
        </a:defRPr>
      </a:lvl1pPr>
      <a:lvl2pPr marL="18288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SzPct val="85000"/>
        <a:buFont typeface="Wingdings" charset="2"/>
        <a:buChar char="§"/>
        <a:defRPr sz="2400" b="0" i="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32104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Lucida Grande"/>
        <a:buChar char="–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25880" indent="-137160" algn="l" defTabSz="457200" rtl="0" eaLnBrk="1" latinLnBrk="0" hangingPunct="1">
        <a:lnSpc>
          <a:spcPct val="90000"/>
        </a:lnSpc>
        <a:spcBef>
          <a:spcPts val="600"/>
        </a:spcBef>
        <a:buSzPct val="80000"/>
        <a:buFont typeface="Arial"/>
        <a:buChar char="•"/>
        <a:defRPr sz="2000" b="1" i="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65960" indent="-228600" algn="l" defTabSz="457200" rtl="0" eaLnBrk="1" latinLnBrk="0" hangingPunct="1">
        <a:spcBef>
          <a:spcPts val="600"/>
        </a:spcBef>
        <a:buSzPct val="80000"/>
        <a:buFont typeface="Arial"/>
        <a:buChar char="»"/>
        <a:defRPr sz="2000" b="1" i="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instructors/robby-mills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instructors/robby-millsa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0" y="3840138"/>
            <a:ext cx="2599509" cy="427819"/>
          </a:xfrm>
        </p:spPr>
        <p:txBody>
          <a:bodyPr>
            <a:normAutofit/>
          </a:bodyPr>
          <a:lstStyle/>
          <a:p>
            <a:r>
              <a:rPr lang="en-US" dirty="0"/>
              <a:t>Robby Millsap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Automate Everything</a:t>
            </a:r>
            <a:br>
              <a:rPr lang="en-US" dirty="0"/>
            </a:br>
            <a:r>
              <a:rPr lang="en-US" dirty="0"/>
              <a:t>With Azure DevOps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28B5-ACF0-43D4-8BAF-DF4C736C3909}"/>
              </a:ext>
            </a:extLst>
          </p:cNvPr>
          <p:cNvSpPr/>
          <p:nvPr/>
        </p:nvSpPr>
        <p:spPr>
          <a:xfrm>
            <a:off x="4990011" y="4357743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@</a:t>
            </a:r>
            <a:r>
              <a:rPr lang="en-US" sz="1400" dirty="0" err="1">
                <a:solidFill>
                  <a:srgbClr val="00B0F0"/>
                </a:solidFill>
              </a:rPr>
              <a:t>robbymillsap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D81EC-3625-4B71-811A-0F5A029557A9}"/>
              </a:ext>
            </a:extLst>
          </p:cNvPr>
          <p:cNvSpPr/>
          <p:nvPr/>
        </p:nvSpPr>
        <p:spPr>
          <a:xfrm>
            <a:off x="4990011" y="4702739"/>
            <a:ext cx="41539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https://www.linkedin.com/learning/instructors/robby-millsap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7170" name="Picture 2" descr="Image result for linkedin logo">
            <a:extLst>
              <a:ext uri="{FF2B5EF4-FFF2-40B4-BE49-F238E27FC236}">
                <a16:creationId xmlns:a16="http://schemas.microsoft.com/office/drawing/2014/main" id="{0077F34F-5903-4634-998F-806EFB12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191" y="4627328"/>
            <a:ext cx="427820" cy="4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witter icon">
            <a:extLst>
              <a:ext uri="{FF2B5EF4-FFF2-40B4-BE49-F238E27FC236}">
                <a16:creationId xmlns:a16="http://schemas.microsoft.com/office/drawing/2014/main" id="{29A9C961-80D8-4572-A22C-454BC8EB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50" y="4347810"/>
            <a:ext cx="230903" cy="2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7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20B0604020202020204" pitchFamily="66" charset="0"/>
                <a:cs typeface="Segoe UI" panose="020B0502040204020203" pitchFamily="34" charset="0"/>
              </a:rPr>
              <a:t>Pull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03744-4C1A-4E09-A0F7-C3723A27913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17BA-6DDB-4436-8077-03D35DC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752E-3A0D-4E30-979B-037B3EFB2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2FD28-DF48-494D-9419-ED72CFD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276"/>
            <a:ext cx="9144000" cy="45629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B2AFB7-D2B5-4661-9987-E72EB37E8AEE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5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A9D9-CDA4-4756-8F87-21DB0C24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07A-CBE7-41E1-A7C7-6F41A4B08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4A87-E920-49C2-B367-336AAB8B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3C57894D-086A-4E31-9A4F-1CECB2D34798}"/>
              </a:ext>
            </a:extLst>
          </p:cNvPr>
          <p:cNvSpPr/>
          <p:nvPr/>
        </p:nvSpPr>
        <p:spPr>
          <a:xfrm>
            <a:off x="6767712" y="2350341"/>
            <a:ext cx="1736592" cy="1045029"/>
          </a:xfrm>
          <a:prstGeom prst="borderCallout1">
            <a:avLst>
              <a:gd name="adj1" fmla="val 97150"/>
              <a:gd name="adj2" fmla="val -226"/>
              <a:gd name="adj3" fmla="val 119086"/>
              <a:gd name="adj4" fmla="val -31539"/>
            </a:avLst>
          </a:prstGeom>
          <a:solidFill>
            <a:schemeClr val="accent5"/>
          </a:solidFill>
          <a:ln w="28575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Potential null reference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C635F-44A7-434F-B5FD-D5397453B385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BF81FF-A89C-40D6-A6D2-52DC0B197AE7}"/>
              </a:ext>
            </a:extLst>
          </p:cNvPr>
          <p:cNvSpPr/>
          <p:nvPr/>
        </p:nvSpPr>
        <p:spPr>
          <a:xfrm>
            <a:off x="2246952" y="3379860"/>
            <a:ext cx="1504336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1B56-546A-497B-BC32-FA9588B8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7791-91DD-46E6-9526-30D08060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E1C07-AF16-4C4B-B22F-27A6C45CC0DE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68972-EBE7-486B-BF1E-F8DC08156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57"/>
          <a:stretch/>
        </p:blipFill>
        <p:spPr>
          <a:xfrm>
            <a:off x="476463" y="316908"/>
            <a:ext cx="8328419" cy="450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2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3F9F-CD54-46D3-BE89-FBC70A5B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61ADC-8A47-458E-ACFB-509690392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23A80-14CB-4C25-A01E-08C952CE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711AC56-16EC-4011-8174-7EE6BE66D2CD}"/>
              </a:ext>
            </a:extLst>
          </p:cNvPr>
          <p:cNvSpPr/>
          <p:nvPr/>
        </p:nvSpPr>
        <p:spPr>
          <a:xfrm>
            <a:off x="1868129" y="3883742"/>
            <a:ext cx="1504336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36479-BF1D-4E8B-9AF2-0D12055AEF44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0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029B-5008-4B2C-817E-760E24E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50A9-A2F0-444C-B8ED-3FE8920A7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46A75-BB9B-4A57-814F-7FE1A3E1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3DED89F-2122-49D3-81D8-22BD697C0437}"/>
              </a:ext>
            </a:extLst>
          </p:cNvPr>
          <p:cNvSpPr/>
          <p:nvPr/>
        </p:nvSpPr>
        <p:spPr>
          <a:xfrm>
            <a:off x="2364659" y="2217787"/>
            <a:ext cx="1504336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7463C8-3015-4AEC-9538-640CCF0A8A42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9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A798-7F54-4700-B6C2-07013B39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A42A-9823-4F1B-BC15-99C2F1DA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DB320-EA30-4FFA-9FF8-38DB735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5113F2F-C514-4C87-92FA-69D9CCF32489}"/>
              </a:ext>
            </a:extLst>
          </p:cNvPr>
          <p:cNvSpPr/>
          <p:nvPr/>
        </p:nvSpPr>
        <p:spPr>
          <a:xfrm>
            <a:off x="5245510" y="1834329"/>
            <a:ext cx="1504336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D2B1B-3E8D-4A8E-B071-C17F86C4AC5C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8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85D34C6-9379-44F7-98CC-EC2BE319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711"/>
            <a:ext cx="9144000" cy="4303341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09004AAD-DC53-4505-98CF-F4F013CF2A4A}"/>
              </a:ext>
            </a:extLst>
          </p:cNvPr>
          <p:cNvSpPr/>
          <p:nvPr/>
        </p:nvSpPr>
        <p:spPr>
          <a:xfrm>
            <a:off x="1836484" y="2210847"/>
            <a:ext cx="1294182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7B25FD-D5CA-4C32-BB29-5E8A8B5377FF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A3EEB-C61C-464F-9B9C-F68A0E09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036"/>
            <a:ext cx="9144000" cy="434542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30004CB-4CE4-4974-9E96-DF2083CFE317}"/>
              </a:ext>
            </a:extLst>
          </p:cNvPr>
          <p:cNvSpPr/>
          <p:nvPr/>
        </p:nvSpPr>
        <p:spPr>
          <a:xfrm>
            <a:off x="5532504" y="2441368"/>
            <a:ext cx="1294182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348E87-D4D1-4866-B325-9019C7E68797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AF0B-6A45-4F94-9260-3DCCADBB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026126"/>
            <a:ext cx="7184571" cy="309124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Trigger builds from pull requests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Protect master branch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(optional) Trigger CD pipeline from pull requests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15D6F-9BCF-4299-9406-77BA115FD7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61594-11E9-4DF7-BF23-EEC91DBE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45" y="1200001"/>
            <a:ext cx="6257109" cy="274349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tx1"/>
                </a:solidFill>
                <a:latin typeface="Ink Free" panose="03080402000500000000" pitchFamily="66" charset="0"/>
              </a:rPr>
              <a:t>What mundane, daily task would you </a:t>
            </a:r>
            <a:r>
              <a:rPr lang="en-US" sz="3600" b="1" u="sng" dirty="0">
                <a:solidFill>
                  <a:schemeClr val="tx1"/>
                </a:solidFill>
                <a:latin typeface="Ink Free" panose="03080402000500000000" pitchFamily="66" charset="0"/>
              </a:rPr>
              <a:t>automate</a:t>
            </a:r>
            <a:r>
              <a:rPr lang="en-US" sz="3600" b="1" dirty="0">
                <a:solidFill>
                  <a:schemeClr val="tx1"/>
                </a:solidFill>
                <a:latin typeface="Ink Free" panose="03080402000500000000" pitchFamily="66" charset="0"/>
              </a:rPr>
              <a:t> if you could?</a:t>
            </a:r>
          </a:p>
        </p:txBody>
      </p:sp>
    </p:spTree>
    <p:extLst>
      <p:ext uri="{BB962C8B-B14F-4D97-AF65-F5344CB8AC3E}">
        <p14:creationId xmlns:p14="http://schemas.microsoft.com/office/powerpoint/2010/main" val="393711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Smoke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909FE-9C29-4BAB-9069-15AAE251A1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4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1C026B7D-FE98-4E68-A446-1180364F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" y="0"/>
            <a:ext cx="9140948" cy="51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943C74C-AA35-4CC5-B0D0-64482F0E658B}"/>
              </a:ext>
            </a:extLst>
          </p:cNvPr>
          <p:cNvSpPr/>
          <p:nvPr/>
        </p:nvSpPr>
        <p:spPr>
          <a:xfrm>
            <a:off x="2207623" y="1024432"/>
            <a:ext cx="3076878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anomaly detected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A47A1-F261-4C1D-82B7-DDF59FBA65D8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4026C7-278D-45AC-A7C8-E44E1DD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60" y="1242950"/>
            <a:ext cx="3383280" cy="2657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Availability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Health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F3EBE1-D876-402E-81F1-705BC4484EF3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4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32BD-28CD-4685-8350-11AFB4B2F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59" y="785916"/>
            <a:ext cx="2873829" cy="523875"/>
          </a:xfrm>
        </p:spPr>
        <p:txBody>
          <a:bodyPr/>
          <a:lstStyle/>
          <a:p>
            <a:r>
              <a:rPr lang="en-US" sz="3600" b="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Live DEMO!</a:t>
            </a:r>
          </a:p>
        </p:txBody>
      </p:sp>
      <p:pic>
        <p:nvPicPr>
          <p:cNvPr id="5" name="Picture 2" descr="Image result for sleepy fat person">
            <a:extLst>
              <a:ext uri="{FF2B5EF4-FFF2-40B4-BE49-F238E27FC236}">
                <a16:creationId xmlns:a16="http://schemas.microsoft.com/office/drawing/2014/main" id="{8DB70C29-D623-42DC-B322-7BD57F24A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"/>
          <a:stretch/>
        </p:blipFill>
        <p:spPr bwMode="auto">
          <a:xfrm>
            <a:off x="1332411" y="1398333"/>
            <a:ext cx="5969726" cy="27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631046-9F04-4BA8-AF75-BB848539F5CE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9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stman1">
            <a:hlinkClick r:id="" action="ppaction://media"/>
            <a:extLst>
              <a:ext uri="{FF2B5EF4-FFF2-40B4-BE49-F238E27FC236}">
                <a16:creationId xmlns:a16="http://schemas.microsoft.com/office/drawing/2014/main" id="{6079125B-63EA-4EE0-831F-C9F3EF6C1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9F8D-47F7-4D55-A82C-AA85130A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D497-CDDF-4ACC-AFCF-08171E85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9EE1A-866C-48D1-8193-1652695D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47"/>
            <a:ext cx="9144000" cy="5085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8EDE4B-F56D-45F1-AC9E-CE616451D94B}"/>
              </a:ext>
            </a:extLst>
          </p:cNvPr>
          <p:cNvSpPr/>
          <p:nvPr/>
        </p:nvSpPr>
        <p:spPr>
          <a:xfrm>
            <a:off x="127820" y="2011681"/>
            <a:ext cx="1425677" cy="800346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9863FD-D0B9-4475-B5F9-2B04B0A25CAE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D250A-294B-44D0-AC98-E9609748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8"/>
            <a:ext cx="9144000" cy="5095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48786D-8E63-4C98-8EDF-983C7588AE76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3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1AAB2-2676-4D7A-954A-69BD9BAE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8"/>
            <a:ext cx="9144000" cy="5095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726AED-9B6C-4E92-8A3C-AC28DB0516AA}"/>
              </a:ext>
            </a:extLst>
          </p:cNvPr>
          <p:cNvSpPr/>
          <p:nvPr/>
        </p:nvSpPr>
        <p:spPr>
          <a:xfrm>
            <a:off x="2468879" y="2808514"/>
            <a:ext cx="3278777" cy="1763485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289E-5752-414A-BD90-E42E81EF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9735-CC5C-4B9D-8137-8F92E6BB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9417F-EA84-42B3-A1E4-FB819A92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3"/>
            <a:ext cx="9144000" cy="5117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F20096-0DC7-4B07-9CC5-5BC00CA70A56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47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8448-F59E-44E8-ADCA-057D832A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43B-6C02-43B3-8764-3AB42970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FA2D6-2BAD-448A-AF35-EE6671C1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68"/>
            <a:ext cx="9144000" cy="4802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CACD22-24E1-4405-824E-1D770AA7A218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0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14400" y="2674554"/>
            <a:ext cx="2599509" cy="427819"/>
          </a:xfrm>
        </p:spPr>
        <p:txBody>
          <a:bodyPr>
            <a:normAutofit/>
          </a:bodyPr>
          <a:lstStyle/>
          <a:p>
            <a:r>
              <a:rPr lang="en-US" dirty="0"/>
              <a:t>Robby Millsap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Automate Everything</a:t>
            </a:r>
            <a:br>
              <a:rPr lang="en-US" dirty="0"/>
            </a:br>
            <a:r>
              <a:rPr lang="en-US" dirty="0"/>
              <a:t>With Azure DevOps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28B5-ACF0-43D4-8BAF-DF4C736C3909}"/>
              </a:ext>
            </a:extLst>
          </p:cNvPr>
          <p:cNvSpPr/>
          <p:nvPr/>
        </p:nvSpPr>
        <p:spPr>
          <a:xfrm>
            <a:off x="1371600" y="3355444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@</a:t>
            </a:r>
            <a:r>
              <a:rPr lang="en-US" sz="1400" dirty="0" err="1">
                <a:solidFill>
                  <a:srgbClr val="00B0F0"/>
                </a:solidFill>
              </a:rPr>
              <a:t>robbymillsap</a:t>
            </a:r>
            <a:endParaRPr 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18AFFA-49F8-4F52-AF21-42AB7681F3CC}"/>
              </a:ext>
            </a:extLst>
          </p:cNvPr>
          <p:cNvGrpSpPr/>
          <p:nvPr/>
        </p:nvGrpSpPr>
        <p:grpSpPr>
          <a:xfrm>
            <a:off x="2599509" y="735636"/>
            <a:ext cx="4114052" cy="1198426"/>
            <a:chOff x="2599509" y="735636"/>
            <a:chExt cx="4114052" cy="1198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343D11-EE56-48AB-AAD6-ACFE15BF564B}"/>
                </a:ext>
              </a:extLst>
            </p:cNvPr>
            <p:cNvSpPr txBox="1"/>
            <p:nvPr/>
          </p:nvSpPr>
          <p:spPr>
            <a:xfrm rot="21017822">
              <a:off x="2785818" y="735636"/>
              <a:ext cx="3927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rgbClr val="FF0000"/>
                  </a:solidFill>
                  <a:latin typeface="Mistral" panose="03090702030407020403" pitchFamily="66" charset="0"/>
                </a:rPr>
                <a:t>BE SUPER LAZY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B91B9E-09F9-4A6A-B8C5-231E9AC694A0}"/>
                </a:ext>
              </a:extLst>
            </p:cNvPr>
            <p:cNvSpPr/>
            <p:nvPr/>
          </p:nvSpPr>
          <p:spPr>
            <a:xfrm>
              <a:off x="2599509" y="1776549"/>
              <a:ext cx="4088674" cy="157513"/>
            </a:xfrm>
            <a:custGeom>
              <a:avLst/>
              <a:gdLst>
                <a:gd name="connsiteX0" fmla="*/ 0 w 4088674"/>
                <a:gd name="connsiteY0" fmla="*/ 39188 h 157513"/>
                <a:gd name="connsiteX1" fmla="*/ 104502 w 4088674"/>
                <a:gd name="connsiteY1" fmla="*/ 52251 h 157513"/>
                <a:gd name="connsiteX2" fmla="*/ 195942 w 4088674"/>
                <a:gd name="connsiteY2" fmla="*/ 78377 h 157513"/>
                <a:gd name="connsiteX3" fmla="*/ 248194 w 4088674"/>
                <a:gd name="connsiteY3" fmla="*/ 91440 h 157513"/>
                <a:gd name="connsiteX4" fmla="*/ 574765 w 4088674"/>
                <a:gd name="connsiteY4" fmla="*/ 78377 h 157513"/>
                <a:gd name="connsiteX5" fmla="*/ 1188720 w 4088674"/>
                <a:gd name="connsiteY5" fmla="*/ 65314 h 157513"/>
                <a:gd name="connsiteX6" fmla="*/ 1240971 w 4088674"/>
                <a:gd name="connsiteY6" fmla="*/ 52251 h 157513"/>
                <a:gd name="connsiteX7" fmla="*/ 1397725 w 4088674"/>
                <a:gd name="connsiteY7" fmla="*/ 39188 h 157513"/>
                <a:gd name="connsiteX8" fmla="*/ 1449977 w 4088674"/>
                <a:gd name="connsiteY8" fmla="*/ 26125 h 157513"/>
                <a:gd name="connsiteX9" fmla="*/ 1489165 w 4088674"/>
                <a:gd name="connsiteY9" fmla="*/ 13062 h 157513"/>
                <a:gd name="connsiteX10" fmla="*/ 2286000 w 4088674"/>
                <a:gd name="connsiteY10" fmla="*/ 0 h 157513"/>
                <a:gd name="connsiteX11" fmla="*/ 2978331 w 4088674"/>
                <a:gd name="connsiteY11" fmla="*/ 13062 h 157513"/>
                <a:gd name="connsiteX12" fmla="*/ 3030582 w 4088674"/>
                <a:gd name="connsiteY12" fmla="*/ 26125 h 157513"/>
                <a:gd name="connsiteX13" fmla="*/ 3592285 w 4088674"/>
                <a:gd name="connsiteY13" fmla="*/ 39188 h 157513"/>
                <a:gd name="connsiteX14" fmla="*/ 3814354 w 4088674"/>
                <a:gd name="connsiteY14" fmla="*/ 78377 h 157513"/>
                <a:gd name="connsiteX15" fmla="*/ 3853542 w 4088674"/>
                <a:gd name="connsiteY15" fmla="*/ 91440 h 157513"/>
                <a:gd name="connsiteX16" fmla="*/ 3944982 w 4088674"/>
                <a:gd name="connsiteY16" fmla="*/ 104502 h 157513"/>
                <a:gd name="connsiteX17" fmla="*/ 4062548 w 4088674"/>
                <a:gd name="connsiteY17" fmla="*/ 156754 h 157513"/>
                <a:gd name="connsiteX18" fmla="*/ 4088674 w 4088674"/>
                <a:gd name="connsiteY18" fmla="*/ 156754 h 15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88674" h="157513">
                  <a:moveTo>
                    <a:pt x="0" y="39188"/>
                  </a:moveTo>
                  <a:cubicBezTo>
                    <a:pt x="34834" y="43542"/>
                    <a:pt x="69875" y="46480"/>
                    <a:pt x="104502" y="52251"/>
                  </a:cubicBezTo>
                  <a:cubicBezTo>
                    <a:pt x="153511" y="60419"/>
                    <a:pt x="152454" y="65952"/>
                    <a:pt x="195942" y="78377"/>
                  </a:cubicBezTo>
                  <a:cubicBezTo>
                    <a:pt x="213205" y="83309"/>
                    <a:pt x="230777" y="87086"/>
                    <a:pt x="248194" y="91440"/>
                  </a:cubicBezTo>
                  <a:lnTo>
                    <a:pt x="574765" y="78377"/>
                  </a:lnTo>
                  <a:lnTo>
                    <a:pt x="1188720" y="65314"/>
                  </a:lnTo>
                  <a:cubicBezTo>
                    <a:pt x="1206659" y="64610"/>
                    <a:pt x="1223157" y="54478"/>
                    <a:pt x="1240971" y="52251"/>
                  </a:cubicBezTo>
                  <a:cubicBezTo>
                    <a:pt x="1292999" y="45747"/>
                    <a:pt x="1345474" y="43542"/>
                    <a:pt x="1397725" y="39188"/>
                  </a:cubicBezTo>
                  <a:cubicBezTo>
                    <a:pt x="1415142" y="34834"/>
                    <a:pt x="1432714" y="31057"/>
                    <a:pt x="1449977" y="26125"/>
                  </a:cubicBezTo>
                  <a:cubicBezTo>
                    <a:pt x="1463216" y="22342"/>
                    <a:pt x="1475402" y="13492"/>
                    <a:pt x="1489165" y="13062"/>
                  </a:cubicBezTo>
                  <a:cubicBezTo>
                    <a:pt x="1754683" y="4765"/>
                    <a:pt x="2020388" y="4354"/>
                    <a:pt x="2286000" y="0"/>
                  </a:cubicBezTo>
                  <a:lnTo>
                    <a:pt x="2978331" y="13062"/>
                  </a:lnTo>
                  <a:cubicBezTo>
                    <a:pt x="2996273" y="13692"/>
                    <a:pt x="3012645" y="25362"/>
                    <a:pt x="3030582" y="26125"/>
                  </a:cubicBezTo>
                  <a:cubicBezTo>
                    <a:pt x="3217698" y="34087"/>
                    <a:pt x="3405051" y="34834"/>
                    <a:pt x="3592285" y="39188"/>
                  </a:cubicBezTo>
                  <a:cubicBezTo>
                    <a:pt x="3753106" y="71352"/>
                    <a:pt x="3678955" y="59034"/>
                    <a:pt x="3814354" y="78377"/>
                  </a:cubicBezTo>
                  <a:cubicBezTo>
                    <a:pt x="3827417" y="82731"/>
                    <a:pt x="3840040" y="88740"/>
                    <a:pt x="3853542" y="91440"/>
                  </a:cubicBezTo>
                  <a:cubicBezTo>
                    <a:pt x="3883734" y="97478"/>
                    <a:pt x="3915554" y="95447"/>
                    <a:pt x="3944982" y="104502"/>
                  </a:cubicBezTo>
                  <a:cubicBezTo>
                    <a:pt x="4021917" y="128174"/>
                    <a:pt x="4002135" y="144671"/>
                    <a:pt x="4062548" y="156754"/>
                  </a:cubicBezTo>
                  <a:cubicBezTo>
                    <a:pt x="4071088" y="158462"/>
                    <a:pt x="4079965" y="156754"/>
                    <a:pt x="4088674" y="15675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7FD81EC-3625-4B71-811A-0F5A029557A9}"/>
              </a:ext>
            </a:extLst>
          </p:cNvPr>
          <p:cNvSpPr/>
          <p:nvPr/>
        </p:nvSpPr>
        <p:spPr>
          <a:xfrm>
            <a:off x="1371600" y="3892842"/>
            <a:ext cx="6544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https://www.linkedin.com/learning/instructors/robby-millsap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7170" name="Picture 2" descr="Image result for linkedin logo">
            <a:extLst>
              <a:ext uri="{FF2B5EF4-FFF2-40B4-BE49-F238E27FC236}">
                <a16:creationId xmlns:a16="http://schemas.microsoft.com/office/drawing/2014/main" id="{0077F34F-5903-4634-998F-806EFB12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3" y="3704941"/>
            <a:ext cx="652802" cy="6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witter icon">
            <a:extLst>
              <a:ext uri="{FF2B5EF4-FFF2-40B4-BE49-F238E27FC236}">
                <a16:creationId xmlns:a16="http://schemas.microsoft.com/office/drawing/2014/main" id="{29A9C961-80D8-4572-A22C-454BC8EB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9" y="3340874"/>
            <a:ext cx="352330" cy="3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2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2584-26E4-44CB-AED2-1FFB2652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611" y="434473"/>
            <a:ext cx="5564777" cy="523875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DEMO!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9D356-01A6-433C-A21D-FC8F466B8D72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2" descr="Image result for robert downey jr sigh meme">
            <a:extLst>
              <a:ext uri="{FF2B5EF4-FFF2-40B4-BE49-F238E27FC236}">
                <a16:creationId xmlns:a16="http://schemas.microsoft.com/office/drawing/2014/main" id="{C0640CC9-E41C-4574-86DC-8C558787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86" y="1193369"/>
            <a:ext cx="3288030" cy="37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83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B999-CE1C-405B-826F-ED82FBC9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newman">
            <a:hlinkClick r:id="" action="ppaction://media"/>
            <a:extLst>
              <a:ext uri="{FF2B5EF4-FFF2-40B4-BE49-F238E27FC236}">
                <a16:creationId xmlns:a16="http://schemas.microsoft.com/office/drawing/2014/main" id="{6178B4F3-DB4B-4B7C-A235-660E6515BF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22646"/>
            <a:ext cx="8229600" cy="46291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93684-D0E3-459A-BB8D-2C66BD3323E7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6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D53E-3782-45FA-931C-F95EE7F2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1CFA-1144-4989-A3FB-4437647E5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6DF44-53EB-441A-8985-6B0C7F22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868"/>
            <a:ext cx="9144000" cy="4345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04D37E-A879-47DD-AD78-316409C56089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7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E049-40D5-4AFB-9F02-002DD11E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FBC9-C8E9-4A9A-9033-8F74716E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853BE-6A19-4BF5-89ED-B53185BD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5" y="0"/>
            <a:ext cx="7672769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14E85F-9F3C-4631-BA29-AED9F7952D23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7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8A8A6-4D9E-45D3-A93F-AFEA4794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3397"/>
            <a:ext cx="8229600" cy="179802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Smoke your deployments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Don’t make customers do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28EB0-0A0C-41B3-9A48-AB959D219D66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41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909FE-9C29-4BAB-9069-15AAE251A1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5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BD0280-DC25-4B1E-852C-492A29D54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6"/>
          <a:stretch/>
        </p:blipFill>
        <p:spPr>
          <a:xfrm>
            <a:off x="1920240" y="-8447"/>
            <a:ext cx="4573038" cy="515194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A81DF9C-9559-4A73-8529-64716A1F9D3F}"/>
              </a:ext>
            </a:extLst>
          </p:cNvPr>
          <p:cNvSpPr/>
          <p:nvPr/>
        </p:nvSpPr>
        <p:spPr>
          <a:xfrm flipH="1">
            <a:off x="5024285" y="929952"/>
            <a:ext cx="2937986" cy="570271"/>
          </a:xfrm>
          <a:prstGeom prst="rightArrow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error imminent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65C77-B381-4863-94D4-A7E3D52B2385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please don't meme">
            <a:extLst>
              <a:ext uri="{FF2B5EF4-FFF2-40B4-BE49-F238E27FC236}">
                <a16:creationId xmlns:a16="http://schemas.microsoft.com/office/drawing/2014/main" id="{CC8733A8-8196-4614-A89A-89C9AD3AC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"/>
          <a:stretch/>
        </p:blipFill>
        <p:spPr bwMode="auto">
          <a:xfrm>
            <a:off x="1319486" y="694099"/>
            <a:ext cx="6165531" cy="37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22C11-4991-4940-B132-D0185342B521}"/>
              </a:ext>
            </a:extLst>
          </p:cNvPr>
          <p:cNvSpPr txBox="1"/>
          <p:nvPr/>
        </p:nvSpPr>
        <p:spPr>
          <a:xfrm>
            <a:off x="3193971" y="67082"/>
            <a:ext cx="24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Live demo!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A5B1AA-0932-468D-A89E-8FA0EDD11C8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03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meter">
            <a:hlinkClick r:id="" action="ppaction://media"/>
            <a:extLst>
              <a:ext uri="{FF2B5EF4-FFF2-40B4-BE49-F238E27FC236}">
                <a16:creationId xmlns:a16="http://schemas.microsoft.com/office/drawing/2014/main" id="{57991D2F-FA0B-4E8C-A5EF-ADEA27CD6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92DD-F194-4050-B67F-C69FC170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1D69-1C50-4240-834C-11770E40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D4A0-3786-4B7F-8A88-4F89E982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" y="0"/>
            <a:ext cx="913061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DFCE8A-8688-413B-B9BF-8EF8CA0FC275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9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Survey – show of hands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Popcorn – shout it 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03744-4C1A-4E09-A0F7-C3723A27913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88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6783B4-EA35-4674-AAAE-D19097EDA12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loadtest">
            <a:hlinkClick r:id="" action="ppaction://media"/>
            <a:extLst>
              <a:ext uri="{FF2B5EF4-FFF2-40B4-BE49-F238E27FC236}">
                <a16:creationId xmlns:a16="http://schemas.microsoft.com/office/drawing/2014/main" id="{DB6D51CC-E542-4589-AB46-585B07F5E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F4A54-A7DF-494B-B48B-CE17E2EE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75"/>
            <a:ext cx="9144000" cy="4400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4F073D-EDA8-4C22-887E-4C0452F546FF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04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B85081-CE81-4319-B3EE-4E2B1EE6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75"/>
            <a:ext cx="9144000" cy="4400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56F996-CC81-4549-AC41-A48BB6EFBB6D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09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E85B2-A8FA-4BAB-88D5-5A6A4CDE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75"/>
            <a:ext cx="9144000" cy="4400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E5F737-00F2-4F86-BFDC-E8AEB1313792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58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5757E-3EE1-4299-B509-1569DBEE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15374"/>
            <a:ext cx="6400801" cy="2725108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Measure performance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Simulate users on your system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Find breaking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06755-FD9D-4806-9566-4224016D4462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5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Prod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909FE-9C29-4BAB-9069-15AAE251A1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00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Image result for software development life cycle">
            <a:extLst>
              <a:ext uri="{FF2B5EF4-FFF2-40B4-BE49-F238E27FC236}">
                <a16:creationId xmlns:a16="http://schemas.microsoft.com/office/drawing/2014/main" id="{D56FAC64-CCCF-4E9E-9A40-BDD341E6A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1"/>
          <a:stretch/>
        </p:blipFill>
        <p:spPr bwMode="auto">
          <a:xfrm>
            <a:off x="1704703" y="585788"/>
            <a:ext cx="5943600" cy="418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54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C6CC628-47EE-4BE0-93ED-715256EA843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52B0D-20F0-4462-939B-F481AFA6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go down!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13EB-E2BD-467E-B30A-45A6FA0F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016"/>
            <a:ext cx="9144000" cy="36927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72B646F-2CD9-476C-BDFB-46502AB94A63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18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924385A-FBF1-4645-9D86-44A3AD9EA1A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E2A1F-6A00-4E4B-8A10-A3D6DAAE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F8B21-DD88-4F5F-B44E-1E7CC832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63" y="423862"/>
            <a:ext cx="5766096" cy="4318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928EF8-301B-43D1-8A21-639286446A3F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9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So what, then?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909FE-9C29-4BAB-9069-15AAE251A1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3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20B0604020202020204" pitchFamily="66" charset="0"/>
                <a:cs typeface="Segoe UI" panose="020B0502040204020203" pitchFamily="34" charset="0"/>
              </a:rPr>
              <a:t>My pledge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03744-4C1A-4E09-A0F7-C3723A27913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50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34F8A1-EB1A-40D5-83E5-D86BB942159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A403F-1794-45E7-8F4B-18A1308E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CC8F9-6490-4F2A-BD48-EACCF08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5133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1A7C45-238A-4642-B868-B59CD55487E4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73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5F80-096E-4135-936C-391BBEFD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AC12F-E761-4945-BEC7-E2C3B8703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8E150-6295-4ACB-994C-FC64ED39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87"/>
            <a:ext cx="9144000" cy="491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A141E9-95BD-4FBB-8D04-716D5290FAAE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97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6888-91BF-4307-BC27-463B01AE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D3FB-80D5-460A-9295-520E51A5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Protect your branches with branch policies and triggers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Automate smoke tests to verify deployments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Automate load tests to protect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Run synthetic transactions often to monitor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E3F181-9F4F-4367-8841-82630383A0C0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38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Why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909FE-9C29-4BAB-9069-15AAE251A19B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6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D89A9-930B-4815-B20E-70D670F01EBA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0182" name="Picture 6" descr="Image result for this is spinal tap">
            <a:extLst>
              <a:ext uri="{FF2B5EF4-FFF2-40B4-BE49-F238E27FC236}">
                <a16:creationId xmlns:a16="http://schemas.microsoft.com/office/drawing/2014/main" id="{0FA072B8-06D5-4165-ABFF-0823253AC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76" y="387938"/>
            <a:ext cx="6551432" cy="4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austinkleon.com/wp-content/uploads/2019/03/D1-z69PX0AIVRL5-600x338.jpg">
            <a:extLst>
              <a:ext uri="{FF2B5EF4-FFF2-40B4-BE49-F238E27FC236}">
                <a16:creationId xmlns:a16="http://schemas.microsoft.com/office/drawing/2014/main" id="{A6B9A4E1-1F6A-4DB2-B4EF-360A34123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3" y="387939"/>
            <a:ext cx="7753173" cy="436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9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B844BF-7BBB-4E38-AA06-A54438E21CA9}"/>
              </a:ext>
            </a:extLst>
          </p:cNvPr>
          <p:cNvCxnSpPr/>
          <p:nvPr/>
        </p:nvCxnSpPr>
        <p:spPr>
          <a:xfrm>
            <a:off x="4572000" y="148590"/>
            <a:ext cx="0" cy="48463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8B851F-BD8F-4D4F-B3C9-9784B2CD9BB6}"/>
              </a:ext>
            </a:extLst>
          </p:cNvPr>
          <p:cNvSpPr txBox="1"/>
          <p:nvPr/>
        </p:nvSpPr>
        <p:spPr>
          <a:xfrm>
            <a:off x="1737360" y="238708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Stupid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03730-1601-4985-91E6-BD94A527D69E}"/>
              </a:ext>
            </a:extLst>
          </p:cNvPr>
          <p:cNvSpPr txBox="1"/>
          <p:nvPr/>
        </p:nvSpPr>
        <p:spPr>
          <a:xfrm>
            <a:off x="6567950" y="235481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Clever</a:t>
            </a:r>
          </a:p>
        </p:txBody>
      </p:sp>
      <p:pic>
        <p:nvPicPr>
          <p:cNvPr id="51204" name="Picture 4" descr="Image result for you are here">
            <a:extLst>
              <a:ext uri="{FF2B5EF4-FFF2-40B4-BE49-F238E27FC236}">
                <a16:creationId xmlns:a16="http://schemas.microsoft.com/office/drawing/2014/main" id="{364EF525-C465-49CD-8C73-FC18638F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8" t="18540" r="35280" b="9333"/>
          <a:stretch/>
        </p:blipFill>
        <p:spPr bwMode="auto">
          <a:xfrm>
            <a:off x="4258494" y="1630009"/>
            <a:ext cx="1140944" cy="15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9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61594-11E9-4DF7-BF23-EEC91DBE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834" y="472145"/>
            <a:ext cx="7393577" cy="4162402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aseline="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I will </a:t>
            </a:r>
            <a:r>
              <a:rPr lang="en-US" sz="3200" u="sng" baseline="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never</a:t>
            </a:r>
            <a:r>
              <a:rPr lang="en-US" sz="3200" baseline="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 read bullets directly from my slides.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I will </a:t>
            </a:r>
            <a:r>
              <a:rPr lang="en-US" sz="3200" u="sng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never</a:t>
            </a:r>
            <a:r>
              <a:rPr lang="en-US" sz="32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 use bulleted lists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I </a:t>
            </a:r>
            <a:r>
              <a:rPr lang="en-US" sz="3200" u="sng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often</a:t>
            </a:r>
            <a:r>
              <a:rPr lang="en-US" sz="3200" dirty="0">
                <a:solidFill>
                  <a:schemeClr val="tx1"/>
                </a:solidFill>
                <a:latin typeface="Ink Free" panose="03080402000500000000" pitchFamily="66" charset="0"/>
                <a:cs typeface="Segoe UI" panose="020B0502040204020203" pitchFamily="34" charset="0"/>
              </a:rPr>
              <a:t> speak too fast (it’s a problem)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aseline="0" dirty="0">
              <a:solidFill>
                <a:schemeClr val="tx1"/>
              </a:solidFill>
              <a:latin typeface="Ink Free" panose="03080402000500000000" pitchFamily="66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4320D-CA8D-4CA3-9BFE-790C54D26EF6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707E-A8EA-4D9E-81DB-3EB0288C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7280"/>
            <a:ext cx="8229600" cy="94894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Ink Free" panose="020B0604020202020204" pitchFamily="66" charset="0"/>
                <a:cs typeface="Segoe UI" panose="020B0502040204020203" pitchFamily="34" charset="0"/>
              </a:rPr>
              <a:t>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03744-4C1A-4E09-A0F7-C3723A279131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1F2FC6-55C9-4459-BF7B-FBF456DF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475"/>
            <a:ext cx="9144000" cy="4400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74A8A1-0216-4416-8A04-27CFB43AB5CF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7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lease pipeline defines the stages for deployment">
            <a:extLst>
              <a:ext uri="{FF2B5EF4-FFF2-40B4-BE49-F238E27FC236}">
                <a16:creationId xmlns:a16="http://schemas.microsoft.com/office/drawing/2014/main" id="{3FE026E2-1DCD-461C-A127-503B553D3D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961" y="901245"/>
            <a:ext cx="9235961" cy="2756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069AB4-C9D4-4A88-B8AA-81A8191847A9}"/>
              </a:ext>
            </a:extLst>
          </p:cNvPr>
          <p:cNvSpPr/>
          <p:nvPr/>
        </p:nvSpPr>
        <p:spPr>
          <a:xfrm>
            <a:off x="7771508" y="4827624"/>
            <a:ext cx="1372492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robbymillsap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59655"/>
      </p:ext>
    </p:extLst>
  </p:cSld>
  <p:clrMapOvr>
    <a:masterClrMapping/>
  </p:clrMapOvr>
</p:sld>
</file>

<file path=ppt/theme/theme1.xml><?xml version="1.0" encoding="utf-8"?>
<a:theme xmlns:a="http://schemas.openxmlformats.org/drawingml/2006/main" name="Trek_theme_2014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CE1A2B"/>
      </a:accent5>
      <a:accent6>
        <a:srgbClr val="4D4D4D"/>
      </a:accent6>
      <a:hlink>
        <a:srgbClr val="9F1B1E"/>
      </a:hlink>
      <a:folHlink>
        <a:srgbClr val="51101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rek_theme_white">
  <a:themeElements>
    <a:clrScheme name="Trek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EE3224"/>
      </a:accent5>
      <a:accent6>
        <a:srgbClr val="4D4D4D"/>
      </a:accent6>
      <a:hlink>
        <a:srgbClr val="9F1B1E"/>
      </a:hlink>
      <a:folHlink>
        <a:srgbClr val="51101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41D9FB954CA47818ACD4E58E6A12C" ma:contentTypeVersion="11" ma:contentTypeDescription="Create a new document." ma:contentTypeScope="" ma:versionID="67c1b434c4c993f25be23067bfbf50f9">
  <xsd:schema xmlns:xsd="http://www.w3.org/2001/XMLSchema" xmlns:xs="http://www.w3.org/2001/XMLSchema" xmlns:p="http://schemas.microsoft.com/office/2006/metadata/properties" xmlns:ns3="4831f80d-9093-4e72-ac39-bd180b82dd1a" xmlns:ns4="6b56e83e-b150-43f9-ab33-84a04c7995ef" targetNamespace="http://schemas.microsoft.com/office/2006/metadata/properties" ma:root="true" ma:fieldsID="40546a44e8d113e01fa20d19ad483c9f" ns3:_="" ns4:_="">
    <xsd:import namespace="4831f80d-9093-4e72-ac39-bd180b82dd1a"/>
    <xsd:import namespace="6b56e83e-b150-43f9-ab33-84a04c7995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1f80d-9093-4e72-ac39-bd180b82dd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6e83e-b150-43f9-ab33-84a04c7995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54C867-00F5-413D-BD65-806CCF8B70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56FD8-A4FE-4283-AF1C-40607C4C6C8C}">
  <ds:schemaRefs>
    <ds:schemaRef ds:uri="http://schemas.microsoft.com/office/2006/metadata/properties"/>
    <ds:schemaRef ds:uri="http://purl.org/dc/elements/1.1/"/>
    <ds:schemaRef ds:uri="4831f80d-9093-4e72-ac39-bd180b82dd1a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6b56e83e-b150-43f9-ab33-84a04c7995e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FB6258-E938-4B47-B354-72E6CA826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31f80d-9093-4e72-ac39-bd180b82dd1a"/>
    <ds:schemaRef ds:uri="6b56e83e-b150-43f9-ab33-84a04c7995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902</Words>
  <Application>Microsoft Office PowerPoint</Application>
  <PresentationFormat>On-screen Show (16:9)</PresentationFormat>
  <Paragraphs>201</Paragraphs>
  <Slides>55</Slides>
  <Notes>38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Helvetica</vt:lpstr>
      <vt:lpstr>Ink Free</vt:lpstr>
      <vt:lpstr>Lucida Grande</vt:lpstr>
      <vt:lpstr>Mistral</vt:lpstr>
      <vt:lpstr>Segoe UI</vt:lpstr>
      <vt:lpstr>Wingdings</vt:lpstr>
      <vt:lpstr>Trek_theme_2014</vt:lpstr>
      <vt:lpstr>1_Trek_theme_white</vt:lpstr>
      <vt:lpstr>How To Automate Everything With Azure DevOps</vt:lpstr>
      <vt:lpstr>PowerPoint Presentation</vt:lpstr>
      <vt:lpstr>How To Automate Everything With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Systems go down!</vt:lpstr>
      <vt:lpstr>PowerPoint Presentation</vt:lpstr>
      <vt:lpstr>PowerPoint Presentation</vt:lpstr>
      <vt:lpstr>PowerPoint Presentation</vt:lpstr>
      <vt:lpstr>PowerPoint Presentation</vt:lpstr>
      <vt:lpstr>Automate Everything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Robby Millsap</dc:creator>
  <cp:lastModifiedBy>Robby Millsap</cp:lastModifiedBy>
  <cp:revision>44</cp:revision>
  <dcterms:created xsi:type="dcterms:W3CDTF">2019-08-06T21:14:20Z</dcterms:created>
  <dcterms:modified xsi:type="dcterms:W3CDTF">2019-08-14T13:31:14Z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0x0101002FC41D9FB954CA47818ACD4E58E6A12C</vt:lpwstr>
  </property>
</Properties>
</file>